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7" r:id="rId3"/>
    <p:sldId id="286" r:id="rId4"/>
    <p:sldId id="258" r:id="rId5"/>
    <p:sldId id="262" r:id="rId6"/>
    <p:sldId id="257" r:id="rId7"/>
    <p:sldId id="285" r:id="rId8"/>
    <p:sldId id="280" r:id="rId9"/>
    <p:sldId id="267" r:id="rId10"/>
    <p:sldId id="281" r:id="rId11"/>
    <p:sldId id="266" r:id="rId12"/>
    <p:sldId id="265" r:id="rId13"/>
    <p:sldId id="259" r:id="rId14"/>
    <p:sldId id="264" r:id="rId15"/>
    <p:sldId id="274" r:id="rId16"/>
    <p:sldId id="269" r:id="rId17"/>
    <p:sldId id="275" r:id="rId18"/>
    <p:sldId id="279" r:id="rId19"/>
    <p:sldId id="278" r:id="rId20"/>
    <p:sldId id="282" r:id="rId21"/>
    <p:sldId id="263" r:id="rId22"/>
    <p:sldId id="283" r:id="rId23"/>
    <p:sldId id="276" r:id="rId24"/>
    <p:sldId id="284" r:id="rId25"/>
    <p:sldId id="268" r:id="rId26"/>
    <p:sldId id="270" r:id="rId27"/>
    <p:sldId id="261" r:id="rId28"/>
    <p:sldId id="271" r:id="rId29"/>
    <p:sldId id="272" r:id="rId30"/>
    <p:sldId id="287" r:id="rId31"/>
    <p:sldId id="27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3"/>
    <p:restoredTop sz="94672"/>
  </p:normalViewPr>
  <p:slideViewPr>
    <p:cSldViewPr snapToGrid="0">
      <p:cViewPr varScale="1">
        <p:scale>
          <a:sx n="112" d="100"/>
          <a:sy n="112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61E8F-A457-4341-8DC5-2AA11D53C8A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451D2CFA-2882-CB4E-894A-6B1525B8049F}">
      <dgm:prSet phldrT="[文本]"/>
      <dgm:spPr/>
      <dgm:t>
        <a:bodyPr/>
        <a:lstStyle/>
        <a:p>
          <a:r>
            <a:rPr lang="zh-CN" altLang="en-US" dirty="0"/>
            <a:t>优秀的基础语言模型</a:t>
          </a:r>
        </a:p>
      </dgm:t>
    </dgm:pt>
    <dgm:pt modelId="{FAB0EA17-CB99-9445-B4EB-95CE2A0C0D6F}" type="parTrans" cxnId="{2FD79CC0-CD1E-4349-B809-06D60FA0ECE3}">
      <dgm:prSet/>
      <dgm:spPr/>
      <dgm:t>
        <a:bodyPr/>
        <a:lstStyle/>
        <a:p>
          <a:endParaRPr lang="zh-CN" altLang="en-US"/>
        </a:p>
      </dgm:t>
    </dgm:pt>
    <dgm:pt modelId="{875F173F-9553-AC4C-8D2C-1D6189C5DCD7}" type="sibTrans" cxnId="{2FD79CC0-CD1E-4349-B809-06D60FA0ECE3}">
      <dgm:prSet/>
      <dgm:spPr/>
      <dgm:t>
        <a:bodyPr/>
        <a:lstStyle/>
        <a:p>
          <a:endParaRPr lang="zh-CN" altLang="en-US"/>
        </a:p>
      </dgm:t>
    </dgm:pt>
    <dgm:pt modelId="{E859F7BB-412F-A84B-83FB-603D866E434F}">
      <dgm:prSet phldrT="[文本]"/>
      <dgm:spPr/>
      <dgm:t>
        <a:bodyPr/>
        <a:lstStyle/>
        <a:p>
          <a:r>
            <a:rPr lang="zh-CN" altLang="en-US" dirty="0"/>
            <a:t>人类老师的恰当引导</a:t>
          </a:r>
        </a:p>
      </dgm:t>
    </dgm:pt>
    <dgm:pt modelId="{D7E95332-43F3-0E45-B7F7-914D17164485}" type="parTrans" cxnId="{89E158DE-2600-3D42-9E6C-FDC37FC5FFAA}">
      <dgm:prSet/>
      <dgm:spPr/>
      <dgm:t>
        <a:bodyPr/>
        <a:lstStyle/>
        <a:p>
          <a:endParaRPr lang="zh-CN" altLang="en-US"/>
        </a:p>
      </dgm:t>
    </dgm:pt>
    <dgm:pt modelId="{BE0ECE4D-AF65-5746-BA5C-F231D14CC8C9}" type="sibTrans" cxnId="{89E158DE-2600-3D42-9E6C-FDC37FC5FFAA}">
      <dgm:prSet/>
      <dgm:spPr/>
      <dgm:t>
        <a:bodyPr/>
        <a:lstStyle/>
        <a:p>
          <a:endParaRPr lang="zh-CN" altLang="en-US"/>
        </a:p>
      </dgm:t>
    </dgm:pt>
    <dgm:pt modelId="{1713AB9F-E83F-D949-B198-0AF87AC8B33A}">
      <dgm:prSet phldrT="[文本]"/>
      <dgm:spPr/>
      <dgm:t>
        <a:bodyPr/>
        <a:lstStyle/>
        <a:p>
          <a:r>
            <a:rPr lang="zh-CN" altLang="en-US" dirty="0"/>
            <a:t>模仿人类的喜好</a:t>
          </a:r>
        </a:p>
      </dgm:t>
    </dgm:pt>
    <dgm:pt modelId="{BF99DBAB-97E5-3545-9617-EB23DACFCC5F}" type="parTrans" cxnId="{E5894E3E-B320-E74F-A149-F94BB8F69DAB}">
      <dgm:prSet/>
      <dgm:spPr/>
      <dgm:t>
        <a:bodyPr/>
        <a:lstStyle/>
        <a:p>
          <a:endParaRPr lang="zh-CN" altLang="en-US"/>
        </a:p>
      </dgm:t>
    </dgm:pt>
    <dgm:pt modelId="{0EA125D0-5C40-4D4E-B161-1F811F00B959}" type="sibTrans" cxnId="{E5894E3E-B320-E74F-A149-F94BB8F69DAB}">
      <dgm:prSet/>
      <dgm:spPr/>
      <dgm:t>
        <a:bodyPr/>
        <a:lstStyle/>
        <a:p>
          <a:endParaRPr lang="zh-CN" altLang="en-US"/>
        </a:p>
      </dgm:t>
    </dgm:pt>
    <dgm:pt modelId="{8311A2C5-C6F7-A144-9DAF-3FCAF9BF9017}">
      <dgm:prSet/>
      <dgm:spPr/>
      <dgm:t>
        <a:bodyPr/>
        <a:lstStyle/>
        <a:p>
          <a:r>
            <a:rPr lang="zh-CN" altLang="en-US" dirty="0"/>
            <a:t>调整语言模型以满足人类喜好</a:t>
          </a:r>
        </a:p>
      </dgm:t>
    </dgm:pt>
    <dgm:pt modelId="{B8BBEF61-6665-4F42-8C66-395F053A156E}" type="parTrans" cxnId="{B57ACFA3-A6AC-9545-8419-EC44404C9392}">
      <dgm:prSet/>
      <dgm:spPr/>
      <dgm:t>
        <a:bodyPr/>
        <a:lstStyle/>
        <a:p>
          <a:endParaRPr lang="zh-CN" altLang="en-US"/>
        </a:p>
      </dgm:t>
    </dgm:pt>
    <dgm:pt modelId="{20629485-4317-B548-B366-F14BC1883C3D}" type="sibTrans" cxnId="{B57ACFA3-A6AC-9545-8419-EC44404C9392}">
      <dgm:prSet/>
      <dgm:spPr/>
      <dgm:t>
        <a:bodyPr/>
        <a:lstStyle/>
        <a:p>
          <a:endParaRPr lang="zh-CN" altLang="en-US"/>
        </a:p>
      </dgm:t>
    </dgm:pt>
    <dgm:pt modelId="{4B98C7EF-E552-954D-9623-2B7ABAC620BA}" type="pres">
      <dgm:prSet presAssocID="{FCD61E8F-A457-4341-8DC5-2AA11D53C8A7}" presName="Name0" presStyleCnt="0">
        <dgm:presLayoutVars>
          <dgm:dir/>
          <dgm:resizeHandles val="exact"/>
        </dgm:presLayoutVars>
      </dgm:prSet>
      <dgm:spPr/>
    </dgm:pt>
    <dgm:pt modelId="{60D3D3CA-64D9-8B44-BD66-F680EAE40926}" type="pres">
      <dgm:prSet presAssocID="{451D2CFA-2882-CB4E-894A-6B1525B8049F}" presName="node" presStyleLbl="node1" presStyleIdx="0" presStyleCnt="4">
        <dgm:presLayoutVars>
          <dgm:bulletEnabled val="1"/>
        </dgm:presLayoutVars>
      </dgm:prSet>
      <dgm:spPr/>
    </dgm:pt>
    <dgm:pt modelId="{B2AF25CE-27B0-AD41-9F84-999065CFE00F}" type="pres">
      <dgm:prSet presAssocID="{875F173F-9553-AC4C-8D2C-1D6189C5DCD7}" presName="sibTrans" presStyleLbl="sibTrans2D1" presStyleIdx="0" presStyleCnt="3"/>
      <dgm:spPr/>
    </dgm:pt>
    <dgm:pt modelId="{0E9BAD38-FB17-8145-9A10-C390566EE2F7}" type="pres">
      <dgm:prSet presAssocID="{875F173F-9553-AC4C-8D2C-1D6189C5DCD7}" presName="connectorText" presStyleLbl="sibTrans2D1" presStyleIdx="0" presStyleCnt="3"/>
      <dgm:spPr/>
    </dgm:pt>
    <dgm:pt modelId="{81AF2017-DD97-DE4A-ACAF-235385FA1732}" type="pres">
      <dgm:prSet presAssocID="{E859F7BB-412F-A84B-83FB-603D866E434F}" presName="node" presStyleLbl="node1" presStyleIdx="1" presStyleCnt="4">
        <dgm:presLayoutVars>
          <dgm:bulletEnabled val="1"/>
        </dgm:presLayoutVars>
      </dgm:prSet>
      <dgm:spPr/>
    </dgm:pt>
    <dgm:pt modelId="{78D341B8-49D5-754E-A340-9D89C6B6282A}" type="pres">
      <dgm:prSet presAssocID="{BE0ECE4D-AF65-5746-BA5C-F231D14CC8C9}" presName="sibTrans" presStyleLbl="sibTrans2D1" presStyleIdx="1" presStyleCnt="3"/>
      <dgm:spPr/>
    </dgm:pt>
    <dgm:pt modelId="{A19A92F7-4820-DC4F-95EC-77951848E4DD}" type="pres">
      <dgm:prSet presAssocID="{BE0ECE4D-AF65-5746-BA5C-F231D14CC8C9}" presName="connectorText" presStyleLbl="sibTrans2D1" presStyleIdx="1" presStyleCnt="3"/>
      <dgm:spPr/>
    </dgm:pt>
    <dgm:pt modelId="{2229DF9B-4B74-A24F-BF9C-871F361EBF56}" type="pres">
      <dgm:prSet presAssocID="{1713AB9F-E83F-D949-B198-0AF87AC8B33A}" presName="node" presStyleLbl="node1" presStyleIdx="2" presStyleCnt="4">
        <dgm:presLayoutVars>
          <dgm:bulletEnabled val="1"/>
        </dgm:presLayoutVars>
      </dgm:prSet>
      <dgm:spPr/>
    </dgm:pt>
    <dgm:pt modelId="{728310CC-0865-F146-AFCE-7D0FEB155F72}" type="pres">
      <dgm:prSet presAssocID="{0EA125D0-5C40-4D4E-B161-1F811F00B959}" presName="sibTrans" presStyleLbl="sibTrans2D1" presStyleIdx="2" presStyleCnt="3"/>
      <dgm:spPr/>
    </dgm:pt>
    <dgm:pt modelId="{0C50D311-C186-8B40-9440-3CA9FC70DCC7}" type="pres">
      <dgm:prSet presAssocID="{0EA125D0-5C40-4D4E-B161-1F811F00B959}" presName="connectorText" presStyleLbl="sibTrans2D1" presStyleIdx="2" presStyleCnt="3"/>
      <dgm:spPr/>
    </dgm:pt>
    <dgm:pt modelId="{BC814C64-F661-F94E-873F-241CC89C36DC}" type="pres">
      <dgm:prSet presAssocID="{8311A2C5-C6F7-A144-9DAF-3FCAF9BF9017}" presName="node" presStyleLbl="node1" presStyleIdx="3" presStyleCnt="4">
        <dgm:presLayoutVars>
          <dgm:bulletEnabled val="1"/>
        </dgm:presLayoutVars>
      </dgm:prSet>
      <dgm:spPr/>
    </dgm:pt>
  </dgm:ptLst>
  <dgm:cxnLst>
    <dgm:cxn modelId="{36822A18-CE2B-2446-88BD-9EA650DD22EE}" type="presOf" srcId="{451D2CFA-2882-CB4E-894A-6B1525B8049F}" destId="{60D3D3CA-64D9-8B44-BD66-F680EAE40926}" srcOrd="0" destOrd="0" presId="urn:microsoft.com/office/officeart/2005/8/layout/process1"/>
    <dgm:cxn modelId="{E5894E3E-B320-E74F-A149-F94BB8F69DAB}" srcId="{FCD61E8F-A457-4341-8DC5-2AA11D53C8A7}" destId="{1713AB9F-E83F-D949-B198-0AF87AC8B33A}" srcOrd="2" destOrd="0" parTransId="{BF99DBAB-97E5-3545-9617-EB23DACFCC5F}" sibTransId="{0EA125D0-5C40-4D4E-B161-1F811F00B959}"/>
    <dgm:cxn modelId="{8D54064D-CD0E-9240-99CA-4B531B7F6B2D}" type="presOf" srcId="{BE0ECE4D-AF65-5746-BA5C-F231D14CC8C9}" destId="{A19A92F7-4820-DC4F-95EC-77951848E4DD}" srcOrd="1" destOrd="0" presId="urn:microsoft.com/office/officeart/2005/8/layout/process1"/>
    <dgm:cxn modelId="{A3ACC65E-8972-EE48-A179-61F55B6E4B6C}" type="presOf" srcId="{875F173F-9553-AC4C-8D2C-1D6189C5DCD7}" destId="{B2AF25CE-27B0-AD41-9F84-999065CFE00F}" srcOrd="0" destOrd="0" presId="urn:microsoft.com/office/officeart/2005/8/layout/process1"/>
    <dgm:cxn modelId="{B57ACFA3-A6AC-9545-8419-EC44404C9392}" srcId="{FCD61E8F-A457-4341-8DC5-2AA11D53C8A7}" destId="{8311A2C5-C6F7-A144-9DAF-3FCAF9BF9017}" srcOrd="3" destOrd="0" parTransId="{B8BBEF61-6665-4F42-8C66-395F053A156E}" sibTransId="{20629485-4317-B548-B366-F14BC1883C3D}"/>
    <dgm:cxn modelId="{9D529BBD-85C6-2741-8808-0E2DE513CD2F}" type="presOf" srcId="{1713AB9F-E83F-D949-B198-0AF87AC8B33A}" destId="{2229DF9B-4B74-A24F-BF9C-871F361EBF56}" srcOrd="0" destOrd="0" presId="urn:microsoft.com/office/officeart/2005/8/layout/process1"/>
    <dgm:cxn modelId="{54DA63C0-13F9-A24F-BCB2-515C4AB7E1A4}" type="presOf" srcId="{0EA125D0-5C40-4D4E-B161-1F811F00B959}" destId="{728310CC-0865-F146-AFCE-7D0FEB155F72}" srcOrd="0" destOrd="0" presId="urn:microsoft.com/office/officeart/2005/8/layout/process1"/>
    <dgm:cxn modelId="{2FD79CC0-CD1E-4349-B809-06D60FA0ECE3}" srcId="{FCD61E8F-A457-4341-8DC5-2AA11D53C8A7}" destId="{451D2CFA-2882-CB4E-894A-6B1525B8049F}" srcOrd="0" destOrd="0" parTransId="{FAB0EA17-CB99-9445-B4EB-95CE2A0C0D6F}" sibTransId="{875F173F-9553-AC4C-8D2C-1D6189C5DCD7}"/>
    <dgm:cxn modelId="{8E8B5AC2-C3C3-9347-A93B-8567F0C2A062}" type="presOf" srcId="{E859F7BB-412F-A84B-83FB-603D866E434F}" destId="{81AF2017-DD97-DE4A-ACAF-235385FA1732}" srcOrd="0" destOrd="0" presId="urn:microsoft.com/office/officeart/2005/8/layout/process1"/>
    <dgm:cxn modelId="{C909CDCB-5AD6-4144-A841-D2D2D881CF21}" type="presOf" srcId="{BE0ECE4D-AF65-5746-BA5C-F231D14CC8C9}" destId="{78D341B8-49D5-754E-A340-9D89C6B6282A}" srcOrd="0" destOrd="0" presId="urn:microsoft.com/office/officeart/2005/8/layout/process1"/>
    <dgm:cxn modelId="{6A8587D2-5742-5549-88A2-438E73EA4213}" type="presOf" srcId="{FCD61E8F-A457-4341-8DC5-2AA11D53C8A7}" destId="{4B98C7EF-E552-954D-9623-2B7ABAC620BA}" srcOrd="0" destOrd="0" presId="urn:microsoft.com/office/officeart/2005/8/layout/process1"/>
    <dgm:cxn modelId="{4546CCD9-D3E8-CD48-927D-429D85730FA3}" type="presOf" srcId="{8311A2C5-C6F7-A144-9DAF-3FCAF9BF9017}" destId="{BC814C64-F661-F94E-873F-241CC89C36DC}" srcOrd="0" destOrd="0" presId="urn:microsoft.com/office/officeart/2005/8/layout/process1"/>
    <dgm:cxn modelId="{89E158DE-2600-3D42-9E6C-FDC37FC5FFAA}" srcId="{FCD61E8F-A457-4341-8DC5-2AA11D53C8A7}" destId="{E859F7BB-412F-A84B-83FB-603D866E434F}" srcOrd="1" destOrd="0" parTransId="{D7E95332-43F3-0E45-B7F7-914D17164485}" sibTransId="{BE0ECE4D-AF65-5746-BA5C-F231D14CC8C9}"/>
    <dgm:cxn modelId="{277AD3DE-6489-DC4F-A7D9-B558DBC8E55E}" type="presOf" srcId="{875F173F-9553-AC4C-8D2C-1D6189C5DCD7}" destId="{0E9BAD38-FB17-8145-9A10-C390566EE2F7}" srcOrd="1" destOrd="0" presId="urn:microsoft.com/office/officeart/2005/8/layout/process1"/>
    <dgm:cxn modelId="{80F6A0E0-FB6E-0C48-AE7C-2F003B8D8575}" type="presOf" srcId="{0EA125D0-5C40-4D4E-B161-1F811F00B959}" destId="{0C50D311-C186-8B40-9440-3CA9FC70DCC7}" srcOrd="1" destOrd="0" presId="urn:microsoft.com/office/officeart/2005/8/layout/process1"/>
    <dgm:cxn modelId="{1339BCDE-7843-664D-B6B6-C7BF1537DC02}" type="presParOf" srcId="{4B98C7EF-E552-954D-9623-2B7ABAC620BA}" destId="{60D3D3CA-64D9-8B44-BD66-F680EAE40926}" srcOrd="0" destOrd="0" presId="urn:microsoft.com/office/officeart/2005/8/layout/process1"/>
    <dgm:cxn modelId="{99CD4B3C-5C00-A64C-A5DE-100341F34469}" type="presParOf" srcId="{4B98C7EF-E552-954D-9623-2B7ABAC620BA}" destId="{B2AF25CE-27B0-AD41-9F84-999065CFE00F}" srcOrd="1" destOrd="0" presId="urn:microsoft.com/office/officeart/2005/8/layout/process1"/>
    <dgm:cxn modelId="{FBE3AC87-C0CB-4D4F-8851-6B6466A60122}" type="presParOf" srcId="{B2AF25CE-27B0-AD41-9F84-999065CFE00F}" destId="{0E9BAD38-FB17-8145-9A10-C390566EE2F7}" srcOrd="0" destOrd="0" presId="urn:microsoft.com/office/officeart/2005/8/layout/process1"/>
    <dgm:cxn modelId="{64AF8FBA-A836-8B4C-B080-5737DAE6DB78}" type="presParOf" srcId="{4B98C7EF-E552-954D-9623-2B7ABAC620BA}" destId="{81AF2017-DD97-DE4A-ACAF-235385FA1732}" srcOrd="2" destOrd="0" presId="urn:microsoft.com/office/officeart/2005/8/layout/process1"/>
    <dgm:cxn modelId="{901EA93A-2D05-994F-8F8C-F4AEBC301242}" type="presParOf" srcId="{4B98C7EF-E552-954D-9623-2B7ABAC620BA}" destId="{78D341B8-49D5-754E-A340-9D89C6B6282A}" srcOrd="3" destOrd="0" presId="urn:microsoft.com/office/officeart/2005/8/layout/process1"/>
    <dgm:cxn modelId="{18A6A2F5-1E8A-E24E-A9C0-239F4C494F6A}" type="presParOf" srcId="{78D341B8-49D5-754E-A340-9D89C6B6282A}" destId="{A19A92F7-4820-DC4F-95EC-77951848E4DD}" srcOrd="0" destOrd="0" presId="urn:microsoft.com/office/officeart/2005/8/layout/process1"/>
    <dgm:cxn modelId="{D2F280D8-DA46-854B-8756-6C0A162F5E4B}" type="presParOf" srcId="{4B98C7EF-E552-954D-9623-2B7ABAC620BA}" destId="{2229DF9B-4B74-A24F-BF9C-871F361EBF56}" srcOrd="4" destOrd="0" presId="urn:microsoft.com/office/officeart/2005/8/layout/process1"/>
    <dgm:cxn modelId="{282A65B8-5BFF-A549-8E4E-C60C2C41539A}" type="presParOf" srcId="{4B98C7EF-E552-954D-9623-2B7ABAC620BA}" destId="{728310CC-0865-F146-AFCE-7D0FEB155F72}" srcOrd="5" destOrd="0" presId="urn:microsoft.com/office/officeart/2005/8/layout/process1"/>
    <dgm:cxn modelId="{81A5F1F1-E36C-9C4A-B2D6-568C0C7777DD}" type="presParOf" srcId="{728310CC-0865-F146-AFCE-7D0FEB155F72}" destId="{0C50D311-C186-8B40-9440-3CA9FC70DCC7}" srcOrd="0" destOrd="0" presId="urn:microsoft.com/office/officeart/2005/8/layout/process1"/>
    <dgm:cxn modelId="{AB6722B3-885A-5743-B531-158247D44E44}" type="presParOf" srcId="{4B98C7EF-E552-954D-9623-2B7ABAC620BA}" destId="{BC814C64-F661-F94E-873F-241CC89C36D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3D3CA-64D9-8B44-BD66-F680EAE40926}">
      <dsp:nvSpPr>
        <dsp:cNvPr id="0" name=""/>
        <dsp:cNvSpPr/>
      </dsp:nvSpPr>
      <dsp:spPr>
        <a:xfrm>
          <a:off x="4118" y="2169123"/>
          <a:ext cx="1800699" cy="1080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优秀的基础语言模型</a:t>
          </a:r>
        </a:p>
      </dsp:txBody>
      <dsp:txXfrm>
        <a:off x="35762" y="2200767"/>
        <a:ext cx="1737411" cy="1017131"/>
      </dsp:txXfrm>
    </dsp:sp>
    <dsp:sp modelId="{B2AF25CE-27B0-AD41-9F84-999065CFE00F}">
      <dsp:nvSpPr>
        <dsp:cNvPr id="0" name=""/>
        <dsp:cNvSpPr/>
      </dsp:nvSpPr>
      <dsp:spPr>
        <a:xfrm>
          <a:off x="1984887" y="2486046"/>
          <a:ext cx="381748" cy="446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84887" y="2575361"/>
        <a:ext cx="267224" cy="267943"/>
      </dsp:txXfrm>
    </dsp:sp>
    <dsp:sp modelId="{81AF2017-DD97-DE4A-ACAF-235385FA1732}">
      <dsp:nvSpPr>
        <dsp:cNvPr id="0" name=""/>
        <dsp:cNvSpPr/>
      </dsp:nvSpPr>
      <dsp:spPr>
        <a:xfrm>
          <a:off x="2525097" y="2169123"/>
          <a:ext cx="1800699" cy="1080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人类老师的恰当引导</a:t>
          </a:r>
        </a:p>
      </dsp:txBody>
      <dsp:txXfrm>
        <a:off x="2556741" y="2200767"/>
        <a:ext cx="1737411" cy="1017131"/>
      </dsp:txXfrm>
    </dsp:sp>
    <dsp:sp modelId="{78D341B8-49D5-754E-A340-9D89C6B6282A}">
      <dsp:nvSpPr>
        <dsp:cNvPr id="0" name=""/>
        <dsp:cNvSpPr/>
      </dsp:nvSpPr>
      <dsp:spPr>
        <a:xfrm>
          <a:off x="4505867" y="2486046"/>
          <a:ext cx="381748" cy="446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505867" y="2575361"/>
        <a:ext cx="267224" cy="267943"/>
      </dsp:txXfrm>
    </dsp:sp>
    <dsp:sp modelId="{2229DF9B-4B74-A24F-BF9C-871F361EBF56}">
      <dsp:nvSpPr>
        <dsp:cNvPr id="0" name=""/>
        <dsp:cNvSpPr/>
      </dsp:nvSpPr>
      <dsp:spPr>
        <a:xfrm>
          <a:off x="5046076" y="2169123"/>
          <a:ext cx="1800699" cy="1080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模仿人类的喜好</a:t>
          </a:r>
        </a:p>
      </dsp:txBody>
      <dsp:txXfrm>
        <a:off x="5077720" y="2200767"/>
        <a:ext cx="1737411" cy="1017131"/>
      </dsp:txXfrm>
    </dsp:sp>
    <dsp:sp modelId="{728310CC-0865-F146-AFCE-7D0FEB155F72}">
      <dsp:nvSpPr>
        <dsp:cNvPr id="0" name=""/>
        <dsp:cNvSpPr/>
      </dsp:nvSpPr>
      <dsp:spPr>
        <a:xfrm>
          <a:off x="7026846" y="2486046"/>
          <a:ext cx="381748" cy="446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7026846" y="2575361"/>
        <a:ext cx="267224" cy="267943"/>
      </dsp:txXfrm>
    </dsp:sp>
    <dsp:sp modelId="{BC814C64-F661-F94E-873F-241CC89C36DC}">
      <dsp:nvSpPr>
        <dsp:cNvPr id="0" name=""/>
        <dsp:cNvSpPr/>
      </dsp:nvSpPr>
      <dsp:spPr>
        <a:xfrm>
          <a:off x="7567056" y="2169123"/>
          <a:ext cx="1800699" cy="1080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调整语言模型以满足人类喜好</a:t>
          </a:r>
        </a:p>
      </dsp:txBody>
      <dsp:txXfrm>
        <a:off x="7598700" y="2200767"/>
        <a:ext cx="1737411" cy="101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9F08D-DAF4-AF41-BBE9-F9010A14A219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4BDCB-8C49-9B45-91E1-5CCDCAE46D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3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GPT understand, too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BDCB-8C49-9B45-91E1-5CCDCAE46D7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642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zhuanlan.zhihu.com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/p/455399791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4BDCB-8C49-9B45-91E1-5CCDCAE46D7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61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D3053-BC04-637E-0BC8-F6BED732F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47BCF-5445-E103-CC46-F661D67A9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D6564-DBAF-41AD-18DA-0FD5315BD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E39058-7B13-C43D-0E38-1178D790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5CBFD-10E5-974C-E057-30D82167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05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EB2BF-6C8A-4775-3473-803F2D99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E16655-AF13-6809-3D2A-FEA9964B0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C6D90-771C-E4AA-E13E-C686040C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88FD9-3876-F598-CCA0-F213CE84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58C6C-9B25-B557-5235-92365F07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4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5B6126-55D6-CE83-6434-B96006DD5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8C4AC4-967B-644D-53CE-436C0244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8D5D5-B9ED-5D18-A5F1-09B1BBB6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BE984-7A9D-4098-6AC8-A9B5AB5A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A624B-67BE-C0DC-BE14-9FCA29B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74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E3C36-0510-6FAE-39F8-5BDF8E26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7488B-5AFC-BA08-A7B3-79B69CBC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A7150-9233-1E4B-BA0F-7234B9F5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64C94-A3EB-1837-B74A-5032540A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01217-2926-6702-1F87-CB649CDD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45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875B8-7C40-34BE-A9C1-F47A4032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8F014-405A-C848-A969-173A63FB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171C78-8670-C17E-8C4E-7645A8AB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04A83-9618-F148-5E93-12633BDC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80E56-586F-5DDF-4704-11565102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43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AA259-9D95-AB61-A8AC-F14459D6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73A4A-7AB0-CEC3-AD9B-6000CC51C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2A92E4-80A0-F2D2-0F70-7FB530AB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BDFC8C-7EB3-0CCD-16B0-6B4E261D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EAFA-30D0-BD42-6907-98A42C9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945E5-2683-CFF9-FD62-36F1D301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5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BBBF9-6EBE-90EA-FB74-D880D39D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C62D12-00D1-F4CB-E95E-93BD6CEF0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C5D23-8D96-D324-ABC5-D64AC567D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FC7D3D-4BFE-757F-FBF0-CFC7BCD88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19271A-01BC-6833-56E2-51A72449E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4D9345-0A07-1BE8-17D0-4EB2FD17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FDD395-DEEF-10A9-3673-0158DE00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6D0965-2018-2F2A-8AC7-FECAA7B1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20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0036C-0DFE-A7D1-ABBD-B62C3418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4E23E9-E2F1-9ABB-FE4F-35DDE803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8DFA97-3626-4F85-DC5E-D17BA4F1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68A028-56AA-EAA6-0651-07F6569A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77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E0DEA6-CBF6-0ACC-C000-1253AB83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8D9595-CD52-319D-7D0B-FACC2E0D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30E176-2CDB-D6F7-8B91-F046EDDB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81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1A7FF-617E-DC99-FB8B-CEB7ADBD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62F10-C77B-2F6F-571C-EB38B3993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49B5FE-4D2B-A2B1-40EE-60C0F780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F5621E-FAB2-F1D4-A7A9-DA6E9241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ECE23-E002-EC51-B279-C244CA1F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CC19EC-B3B0-AA57-4975-7B0AF9F8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20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9349D-3FDE-6C49-B841-C526BF76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CB0FAA-66E9-80FA-E87D-CC33A3462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BD64E3-302F-26C6-48AB-0F9457D6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207797-28DF-C945-9F0F-FF36F838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26BC8F-41E0-6DDD-C5EA-9D2334A1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E0BA0-4C4E-DA82-899B-7771A6C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05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0EC179-F011-55A8-7A27-E75D280F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BAEB52-8820-C957-C670-D4301924D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05E5C-29E6-A8D8-C9B0-F3B58C674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7CC0C-2639-2D4F-A8CE-A906B72F6214}" type="datetimeFigureOut">
              <a:rPr kumimoji="1" lang="zh-CN" altLang="en-US" smtClean="0"/>
              <a:t>2023/8/5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FFE84-6541-8DC4-8BE5-CA5246EEA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6EBE5-F280-AC44-9358-19698BCCC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E9BE1-C7B0-8B4D-A6E1-9BB13EA7C1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9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DECAE5-6B3D-EE71-59E2-96ED30BB4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kumimoji="1" lang="en-US" altLang="zh-CN" sz="7200" dirty="0" err="1"/>
              <a:t>ChatGPT</a:t>
            </a:r>
            <a:r>
              <a:rPr kumimoji="1" lang="zh-CN" altLang="en-US" sz="7200" dirty="0"/>
              <a:t>技术探讨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C041B1-B5D1-66B4-5ADF-10FCA0193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kumimoji="1" lang="zh-CN" altLang="en-US" sz="1500" dirty="0"/>
              <a:t>廖红虹</a:t>
            </a:r>
            <a:endParaRPr kumimoji="1" lang="en-US" altLang="zh-CN" sz="1500" dirty="0"/>
          </a:p>
          <a:p>
            <a:r>
              <a:rPr kumimoji="1" lang="en-US" altLang="zh-CN" sz="1500" dirty="0"/>
              <a:t>2023</a:t>
            </a:r>
            <a:r>
              <a:rPr kumimoji="1" lang="zh-CN" altLang="en-US" sz="1500" dirty="0"/>
              <a:t>年</a:t>
            </a:r>
            <a:r>
              <a:rPr kumimoji="1" lang="en-US" altLang="zh-CN" sz="1500" dirty="0"/>
              <a:t>3</a:t>
            </a:r>
            <a:r>
              <a:rPr kumimoji="1" lang="zh-CN" altLang="en-US" sz="1500" dirty="0"/>
              <a:t>月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3 Prompt Learning方法完成情感分析任务的流程图">
            <a:extLst>
              <a:ext uri="{FF2B5EF4-FFF2-40B4-BE49-F238E27FC236}">
                <a16:creationId xmlns:a16="http://schemas.microsoft.com/office/drawing/2014/main" id="{1CD37FA4-78B9-DC1E-4852-23B91E8AC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4" y="1690585"/>
            <a:ext cx="11860692" cy="4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4 PET多模板与多标签映射图">
            <a:extLst>
              <a:ext uri="{FF2B5EF4-FFF2-40B4-BE49-F238E27FC236}">
                <a16:creationId xmlns:a16="http://schemas.microsoft.com/office/drawing/2014/main" id="{4C5356C6-B580-A213-E1FE-76676868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77" y="2929631"/>
            <a:ext cx="2996260" cy="185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EE4059-A77A-F052-6CC5-2228D5128E5D}"/>
              </a:ext>
            </a:extLst>
          </p:cNvPr>
          <p:cNvSpPr txBox="1"/>
          <p:nvPr/>
        </p:nvSpPr>
        <p:spPr>
          <a:xfrm>
            <a:off x="590843" y="39664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一个中文情感分析的例子</a:t>
            </a:r>
          </a:p>
        </p:txBody>
      </p:sp>
    </p:spTree>
    <p:extLst>
      <p:ext uri="{BB962C8B-B14F-4D97-AF65-F5344CB8AC3E}">
        <p14:creationId xmlns:p14="http://schemas.microsoft.com/office/powerpoint/2010/main" val="123843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E3D99-5CA7-5077-B71E-6B3CDF85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8" y="221434"/>
            <a:ext cx="10515600" cy="60152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Prompt learning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03EF75-1387-40FB-603F-597DB80E4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1214844"/>
            <a:ext cx="4547035" cy="465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2F138F3-0E8C-8BBF-4CC1-92713460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8" y="1214844"/>
            <a:ext cx="6833258" cy="283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6DBF1E-ED94-9CB7-9D5D-2B03581604BF}"/>
              </a:ext>
            </a:extLst>
          </p:cNvPr>
          <p:cNvSpPr txBox="1"/>
          <p:nvPr/>
        </p:nvSpPr>
        <p:spPr>
          <a:xfrm>
            <a:off x="482959" y="4165828"/>
            <a:ext cx="5994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Prompt 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的工作流包含以下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4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部分：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Prompt 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模版（</a:t>
            </a: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Template</a:t>
            </a:r>
            <a:r>
              <a:rPr lang="zh-CN" altLang="e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的构造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Prompt 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答案空间映射（</a:t>
            </a: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Verbalizer</a:t>
            </a:r>
            <a:r>
              <a:rPr lang="zh-CN" altLang="e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的构造</a:t>
            </a: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文本代入</a:t>
            </a: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template</a:t>
            </a:r>
            <a:r>
              <a:rPr lang="zh-CN" altLang="e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并且使用预训练语言模型进行预测</a:t>
            </a:r>
          </a:p>
          <a:p>
            <a:pPr marL="342900" indent="-342900"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将预测的结果映射回</a:t>
            </a:r>
            <a:r>
              <a:rPr lang="en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label</a:t>
            </a:r>
            <a:r>
              <a:rPr lang="zh-CN" altLang="e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4058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A5E7E-F844-7738-0427-16A63E0F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08372"/>
            <a:ext cx="10515600" cy="901972"/>
          </a:xfrm>
        </p:spPr>
        <p:txBody>
          <a:bodyPr/>
          <a:lstStyle/>
          <a:p>
            <a:r>
              <a:rPr kumimoji="1" lang="en-US" altLang="zh-CN" dirty="0"/>
              <a:t>Prompt learning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420F1C-A70A-1511-D9A0-E231FD20E7C2}"/>
              </a:ext>
            </a:extLst>
          </p:cNvPr>
          <p:cNvSpPr txBox="1"/>
          <p:nvPr/>
        </p:nvSpPr>
        <p:spPr>
          <a:xfrm>
            <a:off x="5075270" y="546270"/>
            <a:ext cx="242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" pitchFamily="2" charset="0"/>
              </a:rPr>
              <a:t>New </a:t>
            </a:r>
            <a:r>
              <a:rPr kumimoji="1" lang="en" altLang="zh-CN" dirty="0">
                <a:latin typeface="Times" pitchFamily="2" charset="0"/>
              </a:rPr>
              <a:t>p</a:t>
            </a:r>
            <a:r>
              <a:rPr lang="en" altLang="zh-CN" sz="1800" b="0" dirty="0">
                <a:effectLst/>
                <a:latin typeface="Times" pitchFamily="2" charset="0"/>
              </a:rPr>
              <a:t>aradigm for NLP </a:t>
            </a:r>
            <a:endParaRPr lang="en" altLang="zh-CN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35C864-4601-65D7-5307-3FEFB299847B}"/>
                  </a:ext>
                </a:extLst>
              </p:cNvPr>
              <p:cNvSpPr txBox="1"/>
              <p:nvPr/>
            </p:nvSpPr>
            <p:spPr>
              <a:xfrm>
                <a:off x="757646" y="2364377"/>
                <a:ext cx="1747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35C864-4601-65D7-5307-3FEFB299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6" y="2364377"/>
                <a:ext cx="1747081" cy="276999"/>
              </a:xfrm>
              <a:prstGeom prst="rect">
                <a:avLst/>
              </a:prstGeom>
              <a:blipFill>
                <a:blip r:embed="rId2"/>
                <a:stretch>
                  <a:fillRect l="-2158" t="-4545" r="-4317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BBE567-61DB-9ED9-11C8-C56A3F76E344}"/>
                  </a:ext>
                </a:extLst>
              </p:cNvPr>
              <p:cNvSpPr txBox="1"/>
              <p:nvPr/>
            </p:nvSpPr>
            <p:spPr>
              <a:xfrm>
                <a:off x="757646" y="3727943"/>
                <a:ext cx="2294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BBE567-61DB-9ED9-11C8-C56A3F76E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6" y="3727943"/>
                <a:ext cx="2294026" cy="276999"/>
              </a:xfrm>
              <a:prstGeom prst="rect">
                <a:avLst/>
              </a:prstGeom>
              <a:blipFill>
                <a:blip r:embed="rId3"/>
                <a:stretch>
                  <a:fillRect l="-1648" r="-274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>
            <a:extLst>
              <a:ext uri="{FF2B5EF4-FFF2-40B4-BE49-F238E27FC236}">
                <a16:creationId xmlns:a16="http://schemas.microsoft.com/office/drawing/2014/main" id="{C288DFE0-F2D9-FE84-6596-69020BEEE2BE}"/>
              </a:ext>
            </a:extLst>
          </p:cNvPr>
          <p:cNvSpPr/>
          <p:nvPr/>
        </p:nvSpPr>
        <p:spPr>
          <a:xfrm>
            <a:off x="1513620" y="2670745"/>
            <a:ext cx="2351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27D1C5-7520-E2FB-25F2-92A57CA1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42" y="1490695"/>
            <a:ext cx="7259156" cy="457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921009-6AFB-DC8C-76FE-F46F5B71FBD5}"/>
              </a:ext>
            </a:extLst>
          </p:cNvPr>
          <p:cNvSpPr txBox="1"/>
          <p:nvPr/>
        </p:nvSpPr>
        <p:spPr>
          <a:xfrm>
            <a:off x="7236823" y="1110344"/>
            <a:ext cx="23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dirty="0">
                <a:effectLst/>
                <a:latin typeface="NimbusRomNo9L"/>
              </a:rPr>
              <a:t>Four paradigms in NLP</a:t>
            </a:r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47F706-CEC9-EEFB-0E0A-BFC1B8414F6C}"/>
              </a:ext>
            </a:extLst>
          </p:cNvPr>
          <p:cNvSpPr txBox="1"/>
          <p:nvPr/>
        </p:nvSpPr>
        <p:spPr>
          <a:xfrm>
            <a:off x="730939" y="19162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给定任务条件下</a:t>
            </a:r>
          </a:p>
        </p:txBody>
      </p:sp>
    </p:spTree>
    <p:extLst>
      <p:ext uri="{BB962C8B-B14F-4D97-AF65-F5344CB8AC3E}">
        <p14:creationId xmlns:p14="http://schemas.microsoft.com/office/powerpoint/2010/main" val="250287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7B91D-76CD-6A33-9FF9-7EBE556A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1"/>
            <a:ext cx="10515600" cy="914400"/>
          </a:xfrm>
        </p:spPr>
        <p:txBody>
          <a:bodyPr/>
          <a:lstStyle/>
          <a:p>
            <a:r>
              <a:rPr kumimoji="1" lang="en-US" altLang="zh-CN" dirty="0"/>
              <a:t>Prompt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C7D03-C9E2-54D0-D1B8-2C083416C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4" y="1064191"/>
            <a:ext cx="10678635" cy="56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257E2-AB2B-0B98-5733-1A1B320B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In-context learning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CD4011-4B48-C888-E29C-B714E3E6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2369500"/>
            <a:ext cx="8334103" cy="38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9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E8C92-CB94-3BF1-6FCF-249E7828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21163"/>
            <a:ext cx="10515600" cy="902269"/>
          </a:xfrm>
        </p:spPr>
        <p:txBody>
          <a:bodyPr/>
          <a:lstStyle/>
          <a:p>
            <a:r>
              <a:rPr kumimoji="1" lang="en-US" altLang="zh-CN" dirty="0"/>
              <a:t>A demo for GPT3</a:t>
            </a:r>
            <a:endParaRPr kumimoji="1" lang="zh-CN" altLang="en-US" dirty="0"/>
          </a:p>
        </p:txBody>
      </p:sp>
      <p:pic>
        <p:nvPicPr>
          <p:cNvPr id="1026" name="Picture 2" descr="Q&amp;A-open AI">
            <a:extLst>
              <a:ext uri="{FF2B5EF4-FFF2-40B4-BE49-F238E27FC236}">
                <a16:creationId xmlns:a16="http://schemas.microsoft.com/office/drawing/2014/main" id="{048CEE91-1A0A-B935-E4ED-2E5B06ABB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51" y="1123432"/>
            <a:ext cx="8794931" cy="55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D4A2E-63B0-B6F8-CF42-8B678E2D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378189"/>
            <a:ext cx="10515600" cy="862784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Prompt should be more careful …</a:t>
            </a:r>
            <a:endParaRPr kumimoji="1"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A35D71-E5DB-3E43-5CDE-828ACD44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05" y="1725029"/>
            <a:ext cx="9118169" cy="36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6818E-CA7D-BC73-6E7E-B8A2B7EF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5" y="431074"/>
            <a:ext cx="11768386" cy="60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6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65CBA7-4DDD-3840-BBE6-CA767FAA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3" y="964662"/>
            <a:ext cx="10442460" cy="5676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D7E5F-8851-206D-C442-142B148ADEAF}"/>
              </a:ext>
            </a:extLst>
          </p:cNvPr>
          <p:cNvSpPr txBox="1"/>
          <p:nvPr/>
        </p:nvSpPr>
        <p:spPr>
          <a:xfrm>
            <a:off x="399711" y="217025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/>
              <a:t>ChatGPT</a:t>
            </a:r>
            <a:r>
              <a:rPr kumimoji="1" lang="zh-CN" altLang="en-US" sz="2800" b="1" dirty="0"/>
              <a:t>的训练流程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72E590-DB0B-DC6E-D656-E56C7392B59E}"/>
              </a:ext>
            </a:extLst>
          </p:cNvPr>
          <p:cNvSpPr/>
          <p:nvPr/>
        </p:nvSpPr>
        <p:spPr>
          <a:xfrm>
            <a:off x="4561489" y="1103586"/>
            <a:ext cx="6646441" cy="5537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ED6AB2-8889-8C21-29B0-5C446FEB2FB4}"/>
              </a:ext>
            </a:extLst>
          </p:cNvPr>
          <p:cNvSpPr txBox="1"/>
          <p:nvPr/>
        </p:nvSpPr>
        <p:spPr>
          <a:xfrm>
            <a:off x="5709521" y="704955"/>
            <a:ext cx="468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Reinforcement Learning from Human Feedback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9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894CC-1D3D-D3D0-5C9F-D78E5240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1" y="218844"/>
            <a:ext cx="10515600" cy="732155"/>
          </a:xfrm>
        </p:spPr>
        <p:txBody>
          <a:bodyPr/>
          <a:lstStyle/>
          <a:p>
            <a:r>
              <a:rPr kumimoji="1" lang="en-US" altLang="zh-CN" dirty="0"/>
              <a:t>Train Reward Model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E4402F-87FA-2B67-CC44-3967510D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1" y="1644625"/>
            <a:ext cx="6077352" cy="3568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EAB4C7-481A-61AB-9B52-FCA429C3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9" y="2107924"/>
            <a:ext cx="5277150" cy="22785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6133BD-145B-BA3C-113B-AAAE0BF584F1}"/>
              </a:ext>
            </a:extLst>
          </p:cNvPr>
          <p:cNvSpPr txBox="1"/>
          <p:nvPr/>
        </p:nvSpPr>
        <p:spPr>
          <a:xfrm>
            <a:off x="433633" y="123730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对于一个文本，给出人类的喜好程度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28DD06-6799-7747-DBE4-517D329BE4B4}"/>
              </a:ext>
            </a:extLst>
          </p:cNvPr>
          <p:cNvSpPr txBox="1"/>
          <p:nvPr/>
        </p:nvSpPr>
        <p:spPr>
          <a:xfrm>
            <a:off x="433633" y="5389038"/>
            <a:ext cx="4320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存在两个问题：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人工成本是贵；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不同的人标注标准不一致，很难对齐</a:t>
            </a:r>
          </a:p>
        </p:txBody>
      </p:sp>
    </p:spTree>
    <p:extLst>
      <p:ext uri="{BB962C8B-B14F-4D97-AF65-F5344CB8AC3E}">
        <p14:creationId xmlns:p14="http://schemas.microsoft.com/office/powerpoint/2010/main" val="175084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22B72-6D43-2F4D-B5F5-503DF24E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7" y="278628"/>
            <a:ext cx="10515600" cy="738461"/>
          </a:xfrm>
        </p:spPr>
        <p:txBody>
          <a:bodyPr/>
          <a:lstStyle/>
          <a:p>
            <a:r>
              <a:rPr kumimoji="1" lang="en-US" altLang="zh-CN" dirty="0"/>
              <a:t>Chatbot</a:t>
            </a:r>
            <a:r>
              <a:rPr kumimoji="1" lang="zh-CN" altLang="en-US" dirty="0"/>
              <a:t>基本结构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04DF7D-B41B-144B-9C1A-27493B3092E9}"/>
              </a:ext>
            </a:extLst>
          </p:cNvPr>
          <p:cNvGrpSpPr/>
          <p:nvPr/>
        </p:nvGrpSpPr>
        <p:grpSpPr>
          <a:xfrm>
            <a:off x="357360" y="1719593"/>
            <a:ext cx="6684578" cy="2577987"/>
            <a:chOff x="1187669" y="1747031"/>
            <a:chExt cx="6942082" cy="2577987"/>
          </a:xfrm>
        </p:grpSpPr>
        <p:sp>
          <p:nvSpPr>
            <p:cNvPr id="4" name="笑脸 3">
              <a:extLst>
                <a:ext uri="{FF2B5EF4-FFF2-40B4-BE49-F238E27FC236}">
                  <a16:creationId xmlns:a16="http://schemas.microsoft.com/office/drawing/2014/main" id="{1B06E7F8-3D13-124B-9E29-AC5AF3A4D90B}"/>
                </a:ext>
              </a:extLst>
            </p:cNvPr>
            <p:cNvSpPr/>
            <p:nvPr/>
          </p:nvSpPr>
          <p:spPr>
            <a:xfrm>
              <a:off x="1187669" y="2635475"/>
              <a:ext cx="914400" cy="91440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72DC8DE-54BA-8D44-94D0-0353D3878FCA}"/>
                </a:ext>
              </a:extLst>
            </p:cNvPr>
            <p:cNvSpPr/>
            <p:nvPr/>
          </p:nvSpPr>
          <p:spPr>
            <a:xfrm>
              <a:off x="2764220" y="1807780"/>
              <a:ext cx="1177159" cy="578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语音识别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ASR</a:t>
              </a:r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7CCC85-F7CD-8D4D-AA77-C15429404DC4}"/>
                </a:ext>
              </a:extLst>
            </p:cNvPr>
            <p:cNvSpPr/>
            <p:nvPr/>
          </p:nvSpPr>
          <p:spPr>
            <a:xfrm>
              <a:off x="4918841" y="1807779"/>
              <a:ext cx="1177159" cy="578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语言理解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NLU</a:t>
              </a:r>
              <a:endParaRPr kumimoji="1"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05AAAB-6216-9349-8ACD-023A8490C8EA}"/>
                </a:ext>
              </a:extLst>
            </p:cNvPr>
            <p:cNvSpPr/>
            <p:nvPr/>
          </p:nvSpPr>
          <p:spPr>
            <a:xfrm>
              <a:off x="6952592" y="2803640"/>
              <a:ext cx="1177159" cy="578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对话管理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DM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7099C2A-757E-5D4A-9A93-8F96EDBF0494}"/>
                </a:ext>
              </a:extLst>
            </p:cNvPr>
            <p:cNvSpPr/>
            <p:nvPr/>
          </p:nvSpPr>
          <p:spPr>
            <a:xfrm>
              <a:off x="4918841" y="3746949"/>
              <a:ext cx="1177159" cy="578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语言生成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NLG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FE90F68-8D13-CA4F-9593-5998A6930053}"/>
                </a:ext>
              </a:extLst>
            </p:cNvPr>
            <p:cNvSpPr/>
            <p:nvPr/>
          </p:nvSpPr>
          <p:spPr>
            <a:xfrm>
              <a:off x="2764219" y="3746949"/>
              <a:ext cx="1177159" cy="5780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语音合成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TTS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340B4D7-A61F-6D45-81DD-B99D0EE5A7A0}"/>
                </a:ext>
              </a:extLst>
            </p:cNvPr>
            <p:cNvCxnSpPr>
              <a:stCxn id="4" idx="7"/>
              <a:endCxn id="5" idx="1"/>
            </p:cNvCxnSpPr>
            <p:nvPr/>
          </p:nvCxnSpPr>
          <p:spPr>
            <a:xfrm flipV="1">
              <a:off x="1968158" y="2096815"/>
              <a:ext cx="796062" cy="672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6AD6AB0-42DF-7B4C-894B-4D0EB2A86FFB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3941379" y="2096814"/>
              <a:ext cx="97746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572D1F5C-01EF-6248-ABC0-FE277DB3058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096000" y="2096814"/>
              <a:ext cx="856592" cy="9958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8468371-85C0-F44A-9CEA-C6ACECE6EDEB}"/>
                </a:ext>
              </a:extLst>
            </p:cNvPr>
            <p:cNvCxnSpPr>
              <a:stCxn id="8" idx="1"/>
              <a:endCxn id="9" idx="3"/>
            </p:cNvCxnSpPr>
            <p:nvPr/>
          </p:nvCxnSpPr>
          <p:spPr>
            <a:xfrm flipH="1">
              <a:off x="6096000" y="3092675"/>
              <a:ext cx="856592" cy="94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36FF7F9A-446F-5C4E-9841-5DDA3F45798F}"/>
                </a:ext>
              </a:extLst>
            </p:cNvPr>
            <p:cNvCxnSpPr>
              <a:stCxn id="9" idx="1"/>
              <a:endCxn id="10" idx="3"/>
            </p:cNvCxnSpPr>
            <p:nvPr/>
          </p:nvCxnSpPr>
          <p:spPr>
            <a:xfrm flipH="1">
              <a:off x="3941378" y="4035984"/>
              <a:ext cx="9774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000B82D-FF05-6942-B2D6-21151B108375}"/>
                </a:ext>
              </a:extLst>
            </p:cNvPr>
            <p:cNvCxnSpPr>
              <a:stCxn id="10" idx="1"/>
              <a:endCxn id="4" idx="5"/>
            </p:cNvCxnSpPr>
            <p:nvPr/>
          </p:nvCxnSpPr>
          <p:spPr>
            <a:xfrm flipH="1" flipV="1">
              <a:off x="1968158" y="3415964"/>
              <a:ext cx="796061" cy="620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2B5EDBD-257C-D248-BE10-5761C3592E73}"/>
                </a:ext>
              </a:extLst>
            </p:cNvPr>
            <p:cNvSpPr txBox="1"/>
            <p:nvPr/>
          </p:nvSpPr>
          <p:spPr>
            <a:xfrm>
              <a:off x="1901429" y="22254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语音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197C2D-8807-E947-B636-DFBBA178BB66}"/>
                </a:ext>
              </a:extLst>
            </p:cNvPr>
            <p:cNvSpPr txBox="1"/>
            <p:nvPr/>
          </p:nvSpPr>
          <p:spPr>
            <a:xfrm>
              <a:off x="1930237" y="35184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语音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3269F0-AE7F-064F-8DA1-4960D0CA276D}"/>
                </a:ext>
              </a:extLst>
            </p:cNvPr>
            <p:cNvSpPr txBox="1"/>
            <p:nvPr/>
          </p:nvSpPr>
          <p:spPr>
            <a:xfrm>
              <a:off x="4111187" y="17470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文本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4A6A371-48C2-6A42-88D4-B4796D241B6C}"/>
                </a:ext>
              </a:extLst>
            </p:cNvPr>
            <p:cNvSpPr txBox="1"/>
            <p:nvPr/>
          </p:nvSpPr>
          <p:spPr>
            <a:xfrm>
              <a:off x="4129029" y="37546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文本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9E0C342-0B05-FB44-9719-6EA1DE0B2F59}"/>
                </a:ext>
              </a:extLst>
            </p:cNvPr>
            <p:cNvSpPr txBox="1"/>
            <p:nvPr/>
          </p:nvSpPr>
          <p:spPr>
            <a:xfrm>
              <a:off x="6299414" y="2185264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语义</a:t>
              </a:r>
              <a:r>
                <a:rPr kumimoji="1" lang="en-US" altLang="zh-CN" dirty="0"/>
                <a:t>/</a:t>
              </a:r>
              <a:r>
                <a:rPr kumimoji="1" lang="zh-CN" altLang="en-US" dirty="0"/>
                <a:t>上下文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0A2D9BE-5D36-3045-8D75-C7B8843F6884}"/>
                </a:ext>
              </a:extLst>
            </p:cNvPr>
            <p:cNvSpPr txBox="1"/>
            <p:nvPr/>
          </p:nvSpPr>
          <p:spPr>
            <a:xfrm>
              <a:off x="6365778" y="34860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动作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91F776A-E34B-4348-9198-4CCEED5DDA3C}"/>
              </a:ext>
            </a:extLst>
          </p:cNvPr>
          <p:cNvSpPr txBox="1"/>
          <p:nvPr/>
        </p:nvSpPr>
        <p:spPr>
          <a:xfrm>
            <a:off x="7327877" y="1376751"/>
            <a:ext cx="4516429" cy="479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zh-CN" altLang="en-US" b="1" dirty="0"/>
              <a:t>语音识别</a:t>
            </a:r>
            <a:r>
              <a:rPr kumimoji="1" lang="en-US" altLang="zh-CN" b="1" dirty="0"/>
              <a:t>ASR</a:t>
            </a:r>
            <a:r>
              <a:rPr kumimoji="1" lang="zh-CN" altLang="en-US" dirty="0"/>
              <a:t>：将语音信号转化为文本数据；</a:t>
            </a:r>
            <a:endParaRPr kumimoji="1" lang="en-US" altLang="zh-CN" dirty="0"/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zh-CN" altLang="en-US" b="1" dirty="0"/>
              <a:t>语言理解</a:t>
            </a:r>
            <a:r>
              <a:rPr kumimoji="1" lang="en-US" altLang="zh-CN" b="1" dirty="0"/>
              <a:t>NLU</a:t>
            </a:r>
            <a:r>
              <a:rPr kumimoji="1" lang="zh-CN" altLang="en-US" dirty="0"/>
              <a:t>：将非结构化文本转为结构话语义，主要包括意图识别、槽位提取、理解文本语义内容；</a:t>
            </a:r>
            <a:endParaRPr kumimoji="1" lang="en-US" altLang="zh-CN" dirty="0"/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zh-CN" altLang="en-US" b="1" dirty="0"/>
              <a:t>对话管理</a:t>
            </a:r>
            <a:r>
              <a:rPr kumimoji="1" lang="en-US" altLang="zh-CN" b="1" dirty="0"/>
              <a:t>DM</a:t>
            </a:r>
            <a:r>
              <a:rPr kumimoji="1" lang="zh-CN" altLang="en-US" dirty="0"/>
              <a:t>：根据当前对话或历史对话，推断出对话逻辑，主要包括对话状态跟踪（</a:t>
            </a:r>
            <a:r>
              <a:rPr kumimoji="1" lang="en-US" altLang="zh-CN" dirty="0"/>
              <a:t>DST</a:t>
            </a:r>
            <a:r>
              <a:rPr kumimoji="1" lang="zh-CN" altLang="en-US" dirty="0"/>
              <a:t>）和对话策略（</a:t>
            </a:r>
            <a:r>
              <a:rPr kumimoji="1" lang="en-US" altLang="zh-CN" dirty="0"/>
              <a:t>DP</a:t>
            </a:r>
            <a:r>
              <a:rPr kumimoji="1" lang="zh-CN" altLang="en-US" dirty="0"/>
              <a:t>）两个字模块；</a:t>
            </a:r>
            <a:endParaRPr kumimoji="1" lang="en-US" altLang="zh-CN" dirty="0"/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zh-CN" altLang="en-US" b="1" dirty="0"/>
              <a:t>语言生成</a:t>
            </a:r>
            <a:r>
              <a:rPr kumimoji="1" lang="en-US" altLang="zh-CN" b="1" dirty="0"/>
              <a:t>NLG</a:t>
            </a:r>
            <a:r>
              <a:rPr kumimoji="1" lang="zh-CN" altLang="en-US" dirty="0"/>
              <a:t>：文本转换至语义，主要是组织符合语法和语义的输出文本；</a:t>
            </a:r>
            <a:endParaRPr kumimoji="1" lang="en-US" altLang="zh-CN" dirty="0"/>
          </a:p>
          <a:p>
            <a:pPr marL="285750" indent="-2857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kumimoji="1" lang="zh-CN" altLang="en-US" b="1" dirty="0"/>
              <a:t>语音合成</a:t>
            </a:r>
            <a:r>
              <a:rPr kumimoji="1" lang="en-US" altLang="zh-CN" b="1" dirty="0"/>
              <a:t>TTS</a:t>
            </a:r>
            <a:r>
              <a:rPr kumimoji="1" lang="zh-CN" altLang="en-US" dirty="0"/>
              <a:t>：将文本数据合成为人类的语音信号。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738E34-58B7-460B-D9F2-3EB23C15D14E}"/>
              </a:ext>
            </a:extLst>
          </p:cNvPr>
          <p:cNvSpPr/>
          <p:nvPr/>
        </p:nvSpPr>
        <p:spPr>
          <a:xfrm>
            <a:off x="469162" y="5611384"/>
            <a:ext cx="914400" cy="48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NLP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1D6D12-F84A-4460-588A-E59E3084BDCA}"/>
              </a:ext>
            </a:extLst>
          </p:cNvPr>
          <p:cNvSpPr/>
          <p:nvPr/>
        </p:nvSpPr>
        <p:spPr>
          <a:xfrm>
            <a:off x="1781574" y="5127908"/>
            <a:ext cx="914400" cy="48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NLU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5310A-988C-9168-5977-631F6692AD6E}"/>
              </a:ext>
            </a:extLst>
          </p:cNvPr>
          <p:cNvSpPr/>
          <p:nvPr/>
        </p:nvSpPr>
        <p:spPr>
          <a:xfrm>
            <a:off x="1813093" y="6032938"/>
            <a:ext cx="914400" cy="48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NLG</a:t>
            </a:r>
            <a:endParaRPr kumimoji="1" lang="zh-CN" altLang="en-US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37BB2E9-40F6-2B0C-ADE7-13065D7F3D8E}"/>
              </a:ext>
            </a:extLst>
          </p:cNvPr>
          <p:cNvSpPr/>
          <p:nvPr/>
        </p:nvSpPr>
        <p:spPr>
          <a:xfrm>
            <a:off x="1452975" y="5342708"/>
            <a:ext cx="289410" cy="102145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944364-50D4-3CDC-5FCA-85A958AD59E2}"/>
              </a:ext>
            </a:extLst>
          </p:cNvPr>
          <p:cNvSpPr txBox="1"/>
          <p:nvPr/>
        </p:nvSpPr>
        <p:spPr>
          <a:xfrm>
            <a:off x="2821577" y="522514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重点在</a:t>
            </a:r>
            <a:r>
              <a:rPr kumimoji="1" lang="en-US" altLang="zh-CN" dirty="0"/>
              <a:t>U</a:t>
            </a:r>
            <a:r>
              <a:rPr kumimoji="1" lang="zh-CN" altLang="en-US" dirty="0"/>
              <a:t> </a:t>
            </a:r>
            <a:r>
              <a:rPr kumimoji="1" lang="en-US" altLang="zh-CN" dirty="0"/>
              <a:t>(understanding)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B467EC-009A-FDF2-1CE1-63193C9B0587}"/>
              </a:ext>
            </a:extLst>
          </p:cNvPr>
          <p:cNvSpPr txBox="1"/>
          <p:nvPr/>
        </p:nvSpPr>
        <p:spPr>
          <a:xfrm>
            <a:off x="2823083" y="6094860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重点在</a:t>
            </a:r>
            <a:r>
              <a:rPr kumimoji="1" lang="en-US" altLang="zh-CN" dirty="0"/>
              <a:t>G</a:t>
            </a:r>
            <a:r>
              <a:rPr kumimoji="1" lang="zh-CN" altLang="en-US" dirty="0"/>
              <a:t> </a:t>
            </a:r>
            <a:r>
              <a:rPr kumimoji="1" lang="en-US" altLang="zh-CN" dirty="0"/>
              <a:t>(generation)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07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F694B9C-D759-A175-E42F-8B345035FF3A}"/>
              </a:ext>
            </a:extLst>
          </p:cNvPr>
          <p:cNvSpPr txBox="1">
            <a:spLocks/>
          </p:cNvSpPr>
          <p:nvPr/>
        </p:nvSpPr>
        <p:spPr>
          <a:xfrm>
            <a:off x="524691" y="218844"/>
            <a:ext cx="10515600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/>
              <a:t>Train Reward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0EFCA-9850-9922-1340-A6CCAF97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0" y="2068767"/>
            <a:ext cx="6934199" cy="1172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F34D9A-A7A1-33D4-480E-0A564AF9551B}"/>
              </a:ext>
            </a:extLst>
          </p:cNvPr>
          <p:cNvSpPr txBox="1"/>
          <p:nvPr/>
        </p:nvSpPr>
        <p:spPr>
          <a:xfrm>
            <a:off x="725556" y="1376969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Pairwise comparisons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EB728B-1BB7-E2BC-C3D3-8DF4A50A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86" y="1309978"/>
            <a:ext cx="3407877" cy="49450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1CAED0-B30D-1CEC-1471-62A8F62C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26" y="4347083"/>
            <a:ext cx="5876109" cy="832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A2DBBA-B9B8-2BE6-70C8-834E1693FE63}"/>
              </a:ext>
            </a:extLst>
          </p:cNvPr>
          <p:cNvSpPr txBox="1"/>
          <p:nvPr/>
        </p:nvSpPr>
        <p:spPr>
          <a:xfrm>
            <a:off x="832651" y="41624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损失函数：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29E388-D695-D652-A526-5D0EA6921A67}"/>
              </a:ext>
            </a:extLst>
          </p:cNvPr>
          <p:cNvSpPr txBox="1"/>
          <p:nvPr/>
        </p:nvSpPr>
        <p:spPr>
          <a:xfrm>
            <a:off x="832651" y="5526157"/>
            <a:ext cx="681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为避免</a:t>
            </a:r>
            <a:r>
              <a:rPr kumimoji="1" lang="en-US" altLang="zh-CN" dirty="0"/>
              <a:t>overfit</a:t>
            </a:r>
            <a:r>
              <a:rPr kumimoji="1" lang="zh-CN" altLang="en-US" dirty="0"/>
              <a:t>，将所有的</a:t>
            </a:r>
            <a:r>
              <a:rPr kumimoji="1" lang="en-US" altLang="zh-CN" dirty="0"/>
              <a:t>pairwise</a:t>
            </a:r>
            <a:r>
              <a:rPr kumimoji="1" lang="zh-CN" altLang="en-US" dirty="0"/>
              <a:t>对比放到一个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中训练模型</a:t>
            </a:r>
          </a:p>
        </p:txBody>
      </p:sp>
    </p:spTree>
    <p:extLst>
      <p:ext uri="{BB962C8B-B14F-4D97-AF65-F5344CB8AC3E}">
        <p14:creationId xmlns:p14="http://schemas.microsoft.com/office/powerpoint/2010/main" val="17169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2B7F8F-84CE-BF9E-EC5E-4BB432BE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1" y="1194285"/>
            <a:ext cx="8802189" cy="53502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C01EA7-56AD-08EC-F0DA-61D944A6E39B}"/>
              </a:ext>
            </a:extLst>
          </p:cNvPr>
          <p:cNvSpPr txBox="1"/>
          <p:nvPr/>
        </p:nvSpPr>
        <p:spPr>
          <a:xfrm>
            <a:off x="809897" y="313509"/>
            <a:ext cx="7447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RLHF</a:t>
            </a:r>
            <a:r>
              <a:rPr lang="zh-CN" altLang="e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（</a:t>
            </a:r>
            <a:r>
              <a:rPr lang="en" altLang="zh-C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Reinforcement Learning from Human Feedback</a:t>
            </a:r>
            <a:r>
              <a:rPr lang="zh-CN" altLang="e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494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640340-4224-D0E7-5E56-93479ADF7179}"/>
              </a:ext>
            </a:extLst>
          </p:cNvPr>
          <p:cNvSpPr txBox="1"/>
          <p:nvPr/>
        </p:nvSpPr>
        <p:spPr>
          <a:xfrm>
            <a:off x="809897" y="313509"/>
            <a:ext cx="323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Reinforcement Learning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B37820-9F94-2C46-6699-D53D61EA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8" y="1709530"/>
            <a:ext cx="5198859" cy="31885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AECD2-4779-185E-CECE-8FA8C709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95" y="1709530"/>
            <a:ext cx="5029638" cy="29817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9617B0-8927-D430-952E-3E00CC4B726C}"/>
              </a:ext>
            </a:extLst>
          </p:cNvPr>
          <p:cNvSpPr txBox="1"/>
          <p:nvPr/>
        </p:nvSpPr>
        <p:spPr>
          <a:xfrm>
            <a:off x="2266121" y="13401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强化学习示例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A63E86-8125-D68E-8B98-546342B19790}"/>
              </a:ext>
            </a:extLst>
          </p:cNvPr>
          <p:cNvSpPr txBox="1"/>
          <p:nvPr/>
        </p:nvSpPr>
        <p:spPr>
          <a:xfrm>
            <a:off x="7864264" y="136843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强化学习参数更新</a:t>
            </a:r>
          </a:p>
        </p:txBody>
      </p:sp>
    </p:spTree>
    <p:extLst>
      <p:ext uri="{BB962C8B-B14F-4D97-AF65-F5344CB8AC3E}">
        <p14:creationId xmlns:p14="http://schemas.microsoft.com/office/powerpoint/2010/main" val="710920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AC14EB-2FAC-EA29-852D-C177B4F57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4" y="1249253"/>
            <a:ext cx="10470932" cy="51832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5D5984-6842-F6D8-4536-B036F153BD7B}"/>
              </a:ext>
            </a:extLst>
          </p:cNvPr>
          <p:cNvSpPr txBox="1"/>
          <p:nvPr/>
        </p:nvSpPr>
        <p:spPr>
          <a:xfrm>
            <a:off x="599690" y="425487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PPO</a:t>
            </a:r>
            <a:r>
              <a:rPr lang="zh-CN" altLang="en-US" sz="2400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策略更新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F12004-8874-C77D-D161-20CC7EE42A8F}"/>
              </a:ext>
            </a:extLst>
          </p:cNvPr>
          <p:cNvSpPr txBox="1"/>
          <p:nvPr/>
        </p:nvSpPr>
        <p:spPr>
          <a:xfrm>
            <a:off x="4810539" y="556591"/>
            <a:ext cx="557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解决每次与环境交互的采样数据</a:t>
            </a:r>
            <a:r>
              <a:rPr kumimoji="1" lang="zh-CN" altLang="en-US" dirty="0">
                <a:solidFill>
                  <a:srgbClr val="FF0000"/>
                </a:solidFill>
              </a:rPr>
              <a:t>只能使用一次</a:t>
            </a:r>
            <a:r>
              <a:rPr kumimoji="1" lang="zh-CN" altLang="en-US" dirty="0"/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74589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65CBA7-4DDD-3840-BBE6-CA767FAA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3" y="964662"/>
            <a:ext cx="10442460" cy="5676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D7E5F-8851-206D-C442-142B148ADEAF}"/>
              </a:ext>
            </a:extLst>
          </p:cNvPr>
          <p:cNvSpPr txBox="1"/>
          <p:nvPr/>
        </p:nvSpPr>
        <p:spPr>
          <a:xfrm>
            <a:off x="399711" y="217025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/>
              <a:t>ChatGPT</a:t>
            </a:r>
            <a:r>
              <a:rPr kumimoji="1" lang="zh-CN" altLang="en-US" sz="2800" b="1" dirty="0"/>
              <a:t>的训练流程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4D23D3-8A07-C72E-7418-EEF145E690CF}"/>
              </a:ext>
            </a:extLst>
          </p:cNvPr>
          <p:cNvSpPr/>
          <p:nvPr/>
        </p:nvSpPr>
        <p:spPr>
          <a:xfrm>
            <a:off x="1497496" y="2319130"/>
            <a:ext cx="1391477" cy="689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AF8923-1A63-361B-94FF-B220E7EB2686}"/>
              </a:ext>
            </a:extLst>
          </p:cNvPr>
          <p:cNvSpPr txBox="1"/>
          <p:nvPr/>
        </p:nvSpPr>
        <p:spPr>
          <a:xfrm>
            <a:off x="303900" y="2371945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1" dirty="0">
                <a:effectLst/>
                <a:latin typeface="Calibri" panose="020F0502020204030204" pitchFamily="34" charset="0"/>
              </a:rPr>
              <a:t>30k tasks! 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757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AC795-5F74-E8DD-D9AB-58020C1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 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2D19A-6212-BE9A-EC0F-A37A1F9D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38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F0672-69D9-0E82-5BD3-6C369DE6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pic>
        <p:nvPicPr>
          <p:cNvPr id="4097" name="Picture 1" descr="page3image46023072">
            <a:extLst>
              <a:ext uri="{FF2B5EF4-FFF2-40B4-BE49-F238E27FC236}">
                <a16:creationId xmlns:a16="http://schemas.microsoft.com/office/drawing/2014/main" id="{93616FB5-6C49-1645-D404-99A5E0460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42" y="365125"/>
            <a:ext cx="4099560" cy="60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51F168-52EB-F689-006D-0AE2A6CD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0" y="2129244"/>
            <a:ext cx="6850812" cy="36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1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84552-715A-B960-8263-DD4C2962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Self-attention</a:t>
            </a:r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27E54C-05FF-E174-6B8B-F8E22F14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86" y="1690688"/>
            <a:ext cx="6583045" cy="443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51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E1C53-B27A-65B8-3A6D-AC9C51FE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/>
          <a:lstStyle/>
          <a:p>
            <a:r>
              <a:rPr kumimoji="1" lang="en-US" altLang="zh-CN" dirty="0"/>
              <a:t>GPT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5FA467-6062-AE75-E6E9-8FED48E1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8" y="1538733"/>
            <a:ext cx="9690463" cy="471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5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7926E-4A02-0CAA-E482-9F1B696F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721"/>
          </a:xfrm>
        </p:spPr>
        <p:txBody>
          <a:bodyPr/>
          <a:lstStyle/>
          <a:p>
            <a:r>
              <a:rPr kumimoji="1" lang="en-US" altLang="zh-CN" dirty="0"/>
              <a:t>BERT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19C6E-8B61-BCB3-271F-1C27BC2B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1221125"/>
            <a:ext cx="8979072" cy="51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1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61C360-B91F-5ECB-7669-A3A009007EFB}"/>
              </a:ext>
            </a:extLst>
          </p:cNvPr>
          <p:cNvSpPr txBox="1"/>
          <p:nvPr/>
        </p:nvSpPr>
        <p:spPr>
          <a:xfrm>
            <a:off x="662609" y="530087"/>
            <a:ext cx="793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屏蔽语言模型</a:t>
            </a:r>
            <a:r>
              <a:rPr lang="en-US" altLang="zh-CN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" altLang="zh-CN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MLM)</a:t>
            </a:r>
            <a:r>
              <a:rPr lang="zh-CN" altLang="en-US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和因果语言模型</a:t>
            </a:r>
            <a:r>
              <a:rPr lang="en-US" altLang="zh-CN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" altLang="zh-CN" sz="3200" b="0" i="0" u="none" strike="noStrike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CLM)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2E39FA-379F-0B96-6C2D-E85935D8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6" y="1984584"/>
            <a:ext cx="4311374" cy="38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1C78F8-C96A-4F82-3641-FF509D1B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7" y="1984584"/>
            <a:ext cx="5034961" cy="38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991169-A980-67B4-F60F-9AE967220558}"/>
              </a:ext>
            </a:extLst>
          </p:cNvPr>
          <p:cNvSpPr txBox="1"/>
          <p:nvPr/>
        </p:nvSpPr>
        <p:spPr>
          <a:xfrm>
            <a:off x="2226365" y="161525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MLM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F08C7B-338B-84D5-CC32-F7768964557D}"/>
              </a:ext>
            </a:extLst>
          </p:cNvPr>
          <p:cNvSpPr txBox="1"/>
          <p:nvPr/>
        </p:nvSpPr>
        <p:spPr>
          <a:xfrm>
            <a:off x="8249782" y="161525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131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4E982-7B58-7F86-8F29-FAFA1C5A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FAF45-85BB-B8D6-E044-5E43F30E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870"/>
            <a:ext cx="10515600" cy="539496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 L, Wu J, Jiang X, et al. Training language models to follow instructions with human feedback[J].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arXiv:2203.02155, 2022.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Stiennon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N, Ouyang L, Wu J, et al. Learning to summarize with human feedback[J]. Advances in Neural Information Processing Systems, 2020, 33: 3008-3021.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Ding N, Hu S, Zhao W, et al.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Openprompt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open-source framework for prompt-learning[J].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arXiv:2111.01998, 2021.</a:t>
            </a:r>
            <a:endParaRPr lang="en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 A, Narasimhan K,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T, et al. Improving Language Understanding by Generative Pre-Training[J].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 A, Wu J, Child R, et al. Language models are unsupervised multitask learners[J].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blog, 2019, 1(8): 9.</a:t>
            </a:r>
            <a:endParaRPr lang="en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Brown T, Mann B, Ryder N, et al. Language models are few-shot learners[J]. Advances in neural information processing systems, 2020, 33: 1877-1901.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 P, Yuan W, Fu J, et al. Pre-train, prompt, and predict: A systematic survey of prompting methods in natural language processing[J]. ACM Computing Surveys, 2023, 55(9): 1-35.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 J, Wang X, Schuurmans D, et al. Chain of thought prompting elicits reasoning in large language models[J].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arXiv:2201.11903, 2022.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 S,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Lyu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X, Holtzman A, et al. Rethinking the Role of Demonstrations: What Makes In-Context Learning Work?[J]. </a:t>
            </a:r>
            <a:r>
              <a:rPr lang="en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arXiv:2202.12837, 2022.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677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D9D14-1426-C8AB-5F81-BAD9B8F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6E358-B36D-9F0D-375E-C2ED97EF2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52" y="1951831"/>
            <a:ext cx="7093226" cy="45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640E3-8095-4DD3-9DA8-37425FA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ChatGPT</a:t>
            </a:r>
            <a:r>
              <a:rPr kumimoji="1" lang="zh-CN" altLang="en-US" dirty="0"/>
              <a:t>演化史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8B00C0B-60A8-E414-4047-586FEFF62385}"/>
              </a:ext>
            </a:extLst>
          </p:cNvPr>
          <p:cNvGrpSpPr/>
          <p:nvPr/>
        </p:nvGrpSpPr>
        <p:grpSpPr>
          <a:xfrm>
            <a:off x="1453414" y="1768029"/>
            <a:ext cx="8790902" cy="2713083"/>
            <a:chOff x="1168636" y="1670306"/>
            <a:chExt cx="8790902" cy="2713083"/>
          </a:xfrm>
        </p:grpSpPr>
        <p:sp>
          <p:nvSpPr>
            <p:cNvPr id="4" name="右箭头 3">
              <a:extLst>
                <a:ext uri="{FF2B5EF4-FFF2-40B4-BE49-F238E27FC236}">
                  <a16:creationId xmlns:a16="http://schemas.microsoft.com/office/drawing/2014/main" id="{90200A61-C2D3-F6FB-D70D-5D3523C94673}"/>
                </a:ext>
              </a:extLst>
            </p:cNvPr>
            <p:cNvSpPr/>
            <p:nvPr/>
          </p:nvSpPr>
          <p:spPr>
            <a:xfrm>
              <a:off x="1366344" y="2940723"/>
              <a:ext cx="8593194" cy="2030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A0288147-0BEA-9553-AC37-441E60EAEF84}"/>
                </a:ext>
              </a:extLst>
            </p:cNvPr>
            <p:cNvCxnSpPr/>
            <p:nvPr/>
          </p:nvCxnSpPr>
          <p:spPr>
            <a:xfrm flipV="1">
              <a:off x="1692166" y="2322786"/>
              <a:ext cx="0" cy="62011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A98724-B17D-02C6-2B73-6AE42AEFAE03}"/>
                </a:ext>
              </a:extLst>
            </p:cNvPr>
            <p:cNvSpPr txBox="1"/>
            <p:nvPr/>
          </p:nvSpPr>
          <p:spPr>
            <a:xfrm>
              <a:off x="1168636" y="1690688"/>
              <a:ext cx="1390124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Transformer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2017/06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418A3E82-C17D-C9DC-08C3-F8094CA5F595}"/>
                </a:ext>
              </a:extLst>
            </p:cNvPr>
            <p:cNvCxnSpPr>
              <a:cxnSpLocks/>
            </p:cNvCxnSpPr>
            <p:nvPr/>
          </p:nvCxnSpPr>
          <p:spPr>
            <a:xfrm>
              <a:off x="2672469" y="3064405"/>
              <a:ext cx="0" cy="6240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642AC7B-F95C-B4FD-C5A7-879BB8C80FA1}"/>
                </a:ext>
              </a:extLst>
            </p:cNvPr>
            <p:cNvSpPr txBox="1"/>
            <p:nvPr/>
          </p:nvSpPr>
          <p:spPr>
            <a:xfrm>
              <a:off x="2057661" y="3688492"/>
              <a:ext cx="1002198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GPT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2018/06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4A92F024-AB56-3D11-715D-11B72F7DA69A}"/>
                </a:ext>
              </a:extLst>
            </p:cNvPr>
            <p:cNvCxnSpPr/>
            <p:nvPr/>
          </p:nvCxnSpPr>
          <p:spPr>
            <a:xfrm flipV="1">
              <a:off x="3562155" y="2389541"/>
              <a:ext cx="0" cy="62011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4E97179-CB8F-51C2-5162-7926FDBAA041}"/>
                </a:ext>
              </a:extLst>
            </p:cNvPr>
            <p:cNvSpPr txBox="1"/>
            <p:nvPr/>
          </p:nvSpPr>
          <p:spPr>
            <a:xfrm>
              <a:off x="3253822" y="1670306"/>
              <a:ext cx="1002198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Bert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2018/06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5156945C-74EC-37D9-5219-9FC4CC6D20D0}"/>
                </a:ext>
              </a:extLst>
            </p:cNvPr>
            <p:cNvCxnSpPr>
              <a:cxnSpLocks/>
            </p:cNvCxnSpPr>
            <p:nvPr/>
          </p:nvCxnSpPr>
          <p:spPr>
            <a:xfrm>
              <a:off x="4727809" y="3112971"/>
              <a:ext cx="0" cy="6240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F31FF0E-806C-4840-3DC3-87E8D4F9DE0C}"/>
                </a:ext>
              </a:extLst>
            </p:cNvPr>
            <p:cNvSpPr txBox="1"/>
            <p:nvPr/>
          </p:nvSpPr>
          <p:spPr>
            <a:xfrm>
              <a:off x="4113001" y="3737058"/>
              <a:ext cx="1002198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GPT 2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2019/02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1A5C802F-E9FD-EED9-53C1-103B12DC16DD}"/>
                </a:ext>
              </a:extLst>
            </p:cNvPr>
            <p:cNvCxnSpPr/>
            <p:nvPr/>
          </p:nvCxnSpPr>
          <p:spPr>
            <a:xfrm flipV="1">
              <a:off x="5936118" y="2352556"/>
              <a:ext cx="0" cy="62011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B61C0DF-A7C7-DD4C-8BF7-690408BBAE99}"/>
                </a:ext>
              </a:extLst>
            </p:cNvPr>
            <p:cNvSpPr txBox="1"/>
            <p:nvPr/>
          </p:nvSpPr>
          <p:spPr>
            <a:xfrm>
              <a:off x="5606551" y="1720458"/>
              <a:ext cx="1002198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GPT 3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2020/06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8E2A96D8-969E-D95B-D59B-EC04F94B8529}"/>
                </a:ext>
              </a:extLst>
            </p:cNvPr>
            <p:cNvCxnSpPr>
              <a:cxnSpLocks/>
            </p:cNvCxnSpPr>
            <p:nvPr/>
          </p:nvCxnSpPr>
          <p:spPr>
            <a:xfrm>
              <a:off x="7190512" y="3103880"/>
              <a:ext cx="0" cy="6240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A73550-0E63-5D28-FB53-DE96FC2ECDBE}"/>
                </a:ext>
              </a:extLst>
            </p:cNvPr>
            <p:cNvSpPr txBox="1"/>
            <p:nvPr/>
          </p:nvSpPr>
          <p:spPr>
            <a:xfrm>
              <a:off x="6575704" y="3727967"/>
              <a:ext cx="1002198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GPT 3.5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2022/03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784A01EF-8D51-922B-907D-0B44C2EF0191}"/>
                </a:ext>
              </a:extLst>
            </p:cNvPr>
            <p:cNvCxnSpPr/>
            <p:nvPr/>
          </p:nvCxnSpPr>
          <p:spPr>
            <a:xfrm flipV="1">
              <a:off x="8438479" y="2369939"/>
              <a:ext cx="0" cy="62011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00F4969-A5E8-410B-7014-1FECF90C9B2F}"/>
                </a:ext>
              </a:extLst>
            </p:cNvPr>
            <p:cNvSpPr txBox="1"/>
            <p:nvPr/>
          </p:nvSpPr>
          <p:spPr>
            <a:xfrm>
              <a:off x="8056014" y="1737841"/>
              <a:ext cx="1107996" cy="646331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kumimoji="1" lang="en-US" altLang="zh-CN" dirty="0" err="1">
                  <a:solidFill>
                    <a:sysClr val="windowText" lastClr="000000"/>
                  </a:solidFill>
                </a:rPr>
                <a:t>ChatGPT</a:t>
              </a:r>
              <a:r>
                <a:rPr kumimoji="1" lang="en-US" altLang="zh-CN" dirty="0">
                  <a:solidFill>
                    <a:sysClr val="windowText" lastClr="000000"/>
                  </a:solidFill>
                </a:rPr>
                <a:t> </a:t>
              </a:r>
            </a:p>
            <a:p>
              <a:pPr algn="ctr"/>
              <a:r>
                <a:rPr kumimoji="1" lang="en-US" altLang="zh-CN" dirty="0">
                  <a:solidFill>
                    <a:sysClr val="windowText" lastClr="000000"/>
                  </a:solidFill>
                </a:rPr>
                <a:t>2022/11</a:t>
              </a:r>
              <a:endParaRPr kumimoji="1" lang="zh-CN" altLang="en-US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702DC00-AB2D-E4A5-53BC-A7DF1EF7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19" y="5056240"/>
            <a:ext cx="5498346" cy="14995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AE2E6D-E942-D864-F153-9DEE5CB5F92D}"/>
              </a:ext>
            </a:extLst>
          </p:cNvPr>
          <p:cNvSpPr/>
          <p:nvPr/>
        </p:nvSpPr>
        <p:spPr>
          <a:xfrm>
            <a:off x="3344636" y="1690688"/>
            <a:ext cx="1355159" cy="11178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5D7480CB-05AE-65DE-E9BF-D22316DD2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25884"/>
              </p:ext>
            </p:extLst>
          </p:nvPr>
        </p:nvGraphicFramePr>
        <p:xfrm>
          <a:off x="646570" y="4949178"/>
          <a:ext cx="43660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339">
                  <a:extLst>
                    <a:ext uri="{9D8B030D-6E8A-4147-A177-3AD203B41FA5}">
                      <a16:colId xmlns:a16="http://schemas.microsoft.com/office/drawing/2014/main" val="1941152486"/>
                    </a:ext>
                  </a:extLst>
                </a:gridCol>
                <a:gridCol w="1455339">
                  <a:extLst>
                    <a:ext uri="{9D8B030D-6E8A-4147-A177-3AD203B41FA5}">
                      <a16:colId xmlns:a16="http://schemas.microsoft.com/office/drawing/2014/main" val="806613897"/>
                    </a:ext>
                  </a:extLst>
                </a:gridCol>
                <a:gridCol w="1455339">
                  <a:extLst>
                    <a:ext uri="{9D8B030D-6E8A-4147-A177-3AD203B41FA5}">
                      <a16:colId xmlns:a16="http://schemas.microsoft.com/office/drawing/2014/main" val="4174415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训练数据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6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1.17 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5GB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1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GPT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r>
                        <a:rPr lang="zh-CN" altLang="en-US" dirty="0"/>
                        <a:t>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40GB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GPT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1750</a:t>
                      </a:r>
                      <a:r>
                        <a:rPr lang="zh-CN" altLang="en-US" dirty="0"/>
                        <a:t>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45TB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36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68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F52AC52-0127-5797-25BA-6BC88BC70148}"/>
              </a:ext>
            </a:extLst>
          </p:cNvPr>
          <p:cNvSpPr txBox="1"/>
          <p:nvPr/>
        </p:nvSpPr>
        <p:spPr>
          <a:xfrm>
            <a:off x="1084216" y="914400"/>
            <a:ext cx="7328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又一个“大力出奇迹”的例子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6F70ADA9-E373-A178-7508-B7681239E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577770"/>
              </p:ext>
            </p:extLst>
          </p:nvPr>
        </p:nvGraphicFramePr>
        <p:xfrm>
          <a:off x="1084216" y="524933"/>
          <a:ext cx="937187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0FFDA7C-726D-E7F5-D87B-D02DDA0AFA11}"/>
              </a:ext>
            </a:extLst>
          </p:cNvPr>
          <p:cNvSpPr txBox="1"/>
          <p:nvPr/>
        </p:nvSpPr>
        <p:spPr>
          <a:xfrm>
            <a:off x="757644" y="3840479"/>
            <a:ext cx="2390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NLP LLM</a:t>
            </a:r>
          </a:p>
          <a:p>
            <a:r>
              <a:rPr kumimoji="1" lang="en-US" altLang="zh-CN" sz="1400" dirty="0"/>
              <a:t>(</a:t>
            </a:r>
            <a:r>
              <a:rPr lang="en" altLang="zh-CN" sz="1400" dirty="0">
                <a:effectLst/>
                <a:latin typeface="NimbusRomNo9L"/>
              </a:rPr>
              <a:t>Natural language processing </a:t>
            </a:r>
            <a:r>
              <a:rPr kumimoji="1" lang="en-US" altLang="zh-CN" sz="1400" dirty="0">
                <a:latin typeface="NimbusRomNo9L"/>
              </a:rPr>
              <a:t>, large language model)</a:t>
            </a:r>
            <a:endParaRPr lang="en" altLang="zh-CN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4682D3-FCD2-FF97-909F-0E68CB8169AE}"/>
              </a:ext>
            </a:extLst>
          </p:cNvPr>
          <p:cNvSpPr txBox="1"/>
          <p:nvPr/>
        </p:nvSpPr>
        <p:spPr>
          <a:xfrm>
            <a:off x="3472729" y="3917422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In-Context Learning</a:t>
            </a:r>
          </a:p>
          <a:p>
            <a:r>
              <a:rPr kumimoji="1" lang="en-US" altLang="zh-CN" dirty="0"/>
              <a:t>(prompt learning)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6CB7D7-C636-C8A6-225D-B948F7747F1D}"/>
              </a:ext>
            </a:extLst>
          </p:cNvPr>
          <p:cNvSpPr txBox="1"/>
          <p:nvPr/>
        </p:nvSpPr>
        <p:spPr>
          <a:xfrm>
            <a:off x="6217329" y="3920452"/>
            <a:ext cx="1636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1" dirty="0">
                <a:effectLst/>
                <a:latin typeface="NimbusRomNo9L"/>
              </a:rPr>
              <a:t>Reward Model </a:t>
            </a:r>
          </a:p>
          <a:p>
            <a:r>
              <a:rPr lang="en" altLang="zh-CN" sz="1400" dirty="0">
                <a:latin typeface="NimbusRomNo9L"/>
              </a:rPr>
              <a:t>(</a:t>
            </a:r>
            <a:r>
              <a:rPr lang="en" altLang="zh-CN" sz="1400" dirty="0">
                <a:effectLst/>
                <a:latin typeface="NimbusRomNo9L"/>
              </a:rPr>
              <a:t>human feedback </a:t>
            </a:r>
            <a:r>
              <a:rPr lang="en" altLang="zh-CN" sz="1400" dirty="0">
                <a:latin typeface="NimbusRomNo9L"/>
              </a:rPr>
              <a:t>)</a:t>
            </a:r>
            <a:endParaRPr lang="en" altLang="zh-CN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EF4F61-C176-4BFA-DA5C-1F1AC7455D04}"/>
              </a:ext>
            </a:extLst>
          </p:cNvPr>
          <p:cNvSpPr txBox="1"/>
          <p:nvPr/>
        </p:nvSpPr>
        <p:spPr>
          <a:xfrm>
            <a:off x="8611513" y="3871255"/>
            <a:ext cx="2357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800" b="1" dirty="0">
                <a:effectLst/>
                <a:latin typeface="NimbusRomNo9L"/>
              </a:rPr>
              <a:t>PPO</a:t>
            </a:r>
          </a:p>
          <a:p>
            <a:r>
              <a:rPr lang="en" altLang="zh-CN" sz="1400" dirty="0">
                <a:latin typeface="NimbusRomNo9L"/>
              </a:rPr>
              <a:t>(</a:t>
            </a:r>
            <a:r>
              <a:rPr lang="en" altLang="zh-CN" sz="1400" dirty="0">
                <a:effectLst/>
                <a:latin typeface="NimbusRomNo9L"/>
              </a:rPr>
              <a:t>Proximal policy optimization)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91163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65CBA7-4DDD-3840-BBE6-CA767FAA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3" y="964662"/>
            <a:ext cx="10442460" cy="5676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D7E5F-8851-206D-C442-142B148ADEAF}"/>
              </a:ext>
            </a:extLst>
          </p:cNvPr>
          <p:cNvSpPr txBox="1"/>
          <p:nvPr/>
        </p:nvSpPr>
        <p:spPr>
          <a:xfrm>
            <a:off x="399711" y="217025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/>
              <a:t>ChatGPT</a:t>
            </a:r>
            <a:r>
              <a:rPr kumimoji="1" lang="zh-CN" altLang="en-US" sz="2800" b="1" dirty="0"/>
              <a:t>的训练流程</a:t>
            </a:r>
          </a:p>
        </p:txBody>
      </p:sp>
    </p:spTree>
    <p:extLst>
      <p:ext uri="{BB962C8B-B14F-4D97-AF65-F5344CB8AC3E}">
        <p14:creationId xmlns:p14="http://schemas.microsoft.com/office/powerpoint/2010/main" val="51842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7EC3BD-C7D5-895E-2FC9-145C27EA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4" y="1447231"/>
            <a:ext cx="7772400" cy="4891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314DD-1E66-6004-E51D-728801A7BE3A}"/>
              </a:ext>
            </a:extLst>
          </p:cNvPr>
          <p:cNvSpPr txBox="1"/>
          <p:nvPr/>
        </p:nvSpPr>
        <p:spPr>
          <a:xfrm>
            <a:off x="1272208" y="758116"/>
            <a:ext cx="8771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由于</a:t>
            </a:r>
            <a:r>
              <a:rPr kumimoji="1" lang="en-US" altLang="zh-CN" sz="2000" dirty="0" err="1"/>
              <a:t>chatgpt</a:t>
            </a:r>
            <a:r>
              <a:rPr kumimoji="1" lang="zh-CN" altLang="en-US" sz="2000" dirty="0"/>
              <a:t>未公布相关论文，使用其姊妹篇论文</a:t>
            </a:r>
            <a:r>
              <a:rPr lang="en" altLang="zh-CN" sz="2000" dirty="0" err="1">
                <a:effectLst/>
                <a:latin typeface="NimbusRomNo9L"/>
              </a:rPr>
              <a:t>InstructGPT</a:t>
            </a:r>
            <a:r>
              <a:rPr lang="en" altLang="zh-CN" sz="2000" dirty="0">
                <a:effectLst/>
                <a:latin typeface="NimbusRomNo9L"/>
              </a:rPr>
              <a:t> </a:t>
            </a:r>
            <a:r>
              <a:rPr lang="zh-CN" altLang="en-US" sz="2000" dirty="0">
                <a:latin typeface="NimbusRomNo9L"/>
              </a:rPr>
              <a:t>的内容进行反推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0774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65CBA7-4DDD-3840-BBE6-CA767FAA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3" y="964662"/>
            <a:ext cx="10442460" cy="5676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D7E5F-8851-206D-C442-142B148ADEAF}"/>
              </a:ext>
            </a:extLst>
          </p:cNvPr>
          <p:cNvSpPr txBox="1"/>
          <p:nvPr/>
        </p:nvSpPr>
        <p:spPr>
          <a:xfrm>
            <a:off x="399711" y="217025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/>
              <a:t>ChatGPT</a:t>
            </a:r>
            <a:r>
              <a:rPr kumimoji="1" lang="zh-CN" altLang="en-US" sz="2800" b="1" dirty="0"/>
              <a:t>的训练流程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72E590-DB0B-DC6E-D656-E56C7392B59E}"/>
              </a:ext>
            </a:extLst>
          </p:cNvPr>
          <p:cNvSpPr/>
          <p:nvPr/>
        </p:nvSpPr>
        <p:spPr>
          <a:xfrm>
            <a:off x="994274" y="964662"/>
            <a:ext cx="3574111" cy="55373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ED6AB2-8889-8C21-29B0-5C446FEB2FB4}"/>
              </a:ext>
            </a:extLst>
          </p:cNvPr>
          <p:cNvSpPr txBox="1"/>
          <p:nvPr/>
        </p:nvSpPr>
        <p:spPr>
          <a:xfrm>
            <a:off x="5709521" y="704955"/>
            <a:ext cx="468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Reinforcement Learning from Human Feedback</a:t>
            </a:r>
            <a:endParaRPr kumimoji="1"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E2B23F2-341B-7F5A-E867-B73C62EA34F7}"/>
              </a:ext>
            </a:extLst>
          </p:cNvPr>
          <p:cNvSpPr/>
          <p:nvPr/>
        </p:nvSpPr>
        <p:spPr>
          <a:xfrm>
            <a:off x="1351721" y="2213113"/>
            <a:ext cx="1616765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41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E38723-E3D1-A518-8575-DFAA731F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328"/>
            <a:ext cx="8272670" cy="65573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ADA118-8D10-5F1A-55D6-25903128EB49}"/>
              </a:ext>
            </a:extLst>
          </p:cNvPr>
          <p:cNvSpPr txBox="1"/>
          <p:nvPr/>
        </p:nvSpPr>
        <p:spPr>
          <a:xfrm>
            <a:off x="365760" y="404949"/>
            <a:ext cx="1789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prompt learning for GPT3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63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824</Words>
  <Application>Microsoft Macintosh PowerPoint</Application>
  <PresentationFormat>宽屏</PresentationFormat>
  <Paragraphs>133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-apple-system</vt:lpstr>
      <vt:lpstr>等线</vt:lpstr>
      <vt:lpstr>等线 Light</vt:lpstr>
      <vt:lpstr>NimbusRomNo9L</vt:lpstr>
      <vt:lpstr>PingFang SC</vt:lpstr>
      <vt:lpstr>Times</vt:lpstr>
      <vt:lpstr>Arial</vt:lpstr>
      <vt:lpstr>Calibri</vt:lpstr>
      <vt:lpstr>Cambria Math</vt:lpstr>
      <vt:lpstr>Wingdings</vt:lpstr>
      <vt:lpstr>Office 主题​​</vt:lpstr>
      <vt:lpstr>ChatGPT技术探讨</vt:lpstr>
      <vt:lpstr>Chatbot基本结构</vt:lpstr>
      <vt:lpstr>PowerPoint 演示文稿</vt:lpstr>
      <vt:lpstr>ChatGPT演化史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Prompt learning</vt:lpstr>
      <vt:lpstr>Prompt learning</vt:lpstr>
      <vt:lpstr>Prompt Learning</vt:lpstr>
      <vt:lpstr>In-context learning</vt:lpstr>
      <vt:lpstr>A demo for GPT3</vt:lpstr>
      <vt:lpstr>Prompt should be more careful …</vt:lpstr>
      <vt:lpstr>PowerPoint 演示文稿</vt:lpstr>
      <vt:lpstr>PowerPoint 演示文稿</vt:lpstr>
      <vt:lpstr>Train Reward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2</vt:lpstr>
      <vt:lpstr>transformer</vt:lpstr>
      <vt:lpstr>Self-attention</vt:lpstr>
      <vt:lpstr>GPT</vt:lpstr>
      <vt:lpstr>BERT</vt:lpstr>
      <vt:lpstr>参考文献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chatGPT及其背后的技术</dc:title>
  <dc:creator>T167018</dc:creator>
  <cp:lastModifiedBy>T167018</cp:lastModifiedBy>
  <cp:revision>115</cp:revision>
  <dcterms:created xsi:type="dcterms:W3CDTF">2023-02-28T06:55:05Z</dcterms:created>
  <dcterms:modified xsi:type="dcterms:W3CDTF">2023-08-05T10:41:09Z</dcterms:modified>
</cp:coreProperties>
</file>